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45" r:id="rId2"/>
    <p:sldId id="256" r:id="rId3"/>
    <p:sldId id="257" r:id="rId4"/>
    <p:sldId id="258" r:id="rId5"/>
    <p:sldId id="260" r:id="rId6"/>
    <p:sldId id="261" r:id="rId7"/>
    <p:sldId id="259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0"/>
    <p:restoredTop sz="94601"/>
  </p:normalViewPr>
  <p:slideViewPr>
    <p:cSldViewPr snapToGrid="0" snapToObjects="1">
      <p:cViewPr varScale="1">
        <p:scale>
          <a:sx n="104" d="100"/>
          <a:sy n="104" d="100"/>
        </p:scale>
        <p:origin x="4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DE97B-01D1-634C-9EEE-17DD459EA4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35CF3F-1439-F84A-A421-DDD2AF77D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5A374-E735-B544-8A6D-84AF1C206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F0263-A071-5F42-9349-3D001CFA331C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BA80F-38D1-CB41-8CCF-E67B1AAE9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66DA2-823C-D343-951F-5C58E524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2F8E-CDA9-4B47-A773-E6FA4011C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43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81FE3-DCB2-C34E-80F7-9206867B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E95BA7-41FF-0541-A395-729069C57A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9DE97-B6C5-7D4E-9D2A-2396ED6AB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F0263-A071-5F42-9349-3D001CFA331C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524A1-AD33-9C49-9CEF-6A9492200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CB4C2-1CCA-E64B-974C-A378A8BA8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2F8E-CDA9-4B47-A773-E6FA4011C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364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B13188-CE89-7747-BA02-E294AF06A3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D2E45F-FF20-504A-9CE0-15BFA93D11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54EF2-1793-8C43-A330-CBF881078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F0263-A071-5F42-9349-3D001CFA331C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D32B3-1A08-0844-BD45-51D33250C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9212A-1ED5-3840-812A-6FCFDDBEB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2F8E-CDA9-4B47-A773-E6FA4011C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622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846D8-DA1E-364B-8576-847FF03EE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1062F-74BA-1245-A92F-8A41E7F39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37F5A-7A49-F045-B01F-8B6DABD37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F0263-A071-5F42-9349-3D001CFA331C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A0F64-C26F-6847-9503-7C3F6747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2273D-32F4-1844-AA3D-51637A653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2F8E-CDA9-4B47-A773-E6FA4011C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10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68C8F-921D-1C44-8FB2-9AB0A5131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528BC-4D48-DD4A-B2DE-3E7465312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715DE-1A29-E844-9899-EF9226716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F0263-A071-5F42-9349-3D001CFA331C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CA28B-27B9-4344-8337-D10B38FEF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E1329-3055-0A4D-A80A-07103AA21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2F8E-CDA9-4B47-A773-E6FA4011C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641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39113-DD06-6249-B0E1-84E51CA7B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92BF4-AA9A-674A-8612-7575CB500A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CD0F48-BDA8-294A-8EDF-1663E9D7ED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3ED60F-BEC0-364A-9C7C-7542382F7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F0263-A071-5F42-9349-3D001CFA331C}" type="datetimeFigureOut">
              <a:rPr lang="en-US" smtClean="0"/>
              <a:t>5/31/21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76628-94D3-8C43-A805-14C247D3B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AEB0BE-CC71-214C-9A0E-CF4FFEFB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2F8E-CDA9-4B47-A773-E6FA4011C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717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A45A0-C34C-7045-9A40-840FC19F2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2F4D95-B9C1-D949-99E4-B8337184C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234EE8-0ACD-C141-9274-EF3F9971DA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D18AEC-55B2-D04F-AD89-6D0A5570CF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90287B-064E-7346-A2A8-4B826D3F4A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A5669D-91A9-1C42-8168-23732CD30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F0263-A071-5F42-9349-3D001CFA331C}" type="datetimeFigureOut">
              <a:rPr lang="en-US" smtClean="0"/>
              <a:t>5/31/21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41A75C-C3EA-464B-9A5D-34DACF9D9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91EA0C-CEA0-B541-8240-AAD94177C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2F8E-CDA9-4B47-A773-E6FA4011C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497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C01B1-49BC-6549-B679-5002AAA4A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64A342-40D2-DC40-8EA2-A494CC90D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F0263-A071-5F42-9349-3D001CFA331C}" type="datetimeFigureOut">
              <a:rPr lang="en-US" smtClean="0"/>
              <a:t>5/31/21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0C10F9-3FA4-CE43-A6CD-71003D49B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0E834-B20A-8C4B-9F59-D32D59996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2F8E-CDA9-4B47-A773-E6FA4011C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61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19C957-32B6-D043-A399-F436824C5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F0263-A071-5F42-9349-3D001CFA331C}" type="datetimeFigureOut">
              <a:rPr lang="en-US" smtClean="0"/>
              <a:t>5/31/21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2CEE24-C3ED-D84C-84F0-56AE8C2EE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800C1-7A08-644C-BAA2-165D68140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2F8E-CDA9-4B47-A773-E6FA4011C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550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118E0-75E4-AF42-885D-BF8288889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A3361-7ECE-BA42-9376-40126181C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FA73F-3FE4-604F-AA88-0EF3FE168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AAB195-707D-E740-B727-AEE6BC763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F0263-A071-5F42-9349-3D001CFA331C}" type="datetimeFigureOut">
              <a:rPr lang="en-US" smtClean="0"/>
              <a:t>5/31/21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A67FC3-71F5-6945-9FA2-D01CD103B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776ADE-3389-2C42-8C23-282AD69D7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2F8E-CDA9-4B47-A773-E6FA4011C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362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4EA42-E594-4C48-B515-46822A7FD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6FADBC-7B63-9444-9F62-A964225D28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850345-EE90-E543-833A-588896075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5D4941-9DA2-0844-A910-8D15EA2EA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F0263-A071-5F42-9349-3D001CFA331C}" type="datetimeFigureOut">
              <a:rPr lang="en-US" smtClean="0"/>
              <a:t>5/31/21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3AAF93-BF2C-D745-915F-ED9F4C34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C4235B-F64A-FE4F-8CF5-C2825F7B2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2F8E-CDA9-4B47-A773-E6FA4011C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7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AD3261-C994-1D4A-837D-A1B547754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8C0FB0-1CA0-FD4B-B440-4EC1045CF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71C46-7FF5-8748-A437-FBA87BD04B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F0263-A071-5F42-9349-3D001CFA331C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82E63-7015-4A4B-BE25-30B1F3EAF0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55949-EAB1-7B4F-89DA-F9E46807E8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32F8E-CDA9-4B47-A773-E6FA4011C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104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streaming.cpp.edu/media/Lecture2/1_hs06pgbf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23DAE-EEF1-0946-BCF9-DFF8D3E40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547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Lecture 2: Computer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64D9A-8AFF-8540-BE01-C0C216AD5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To watch lecture video click </a:t>
            </a:r>
            <a:r>
              <a:rPr lang="en-US"/>
              <a:t>link below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Lecture 2 video 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To view slides, continue to next slide</a:t>
            </a:r>
          </a:p>
        </p:txBody>
      </p:sp>
      <p:pic>
        <p:nvPicPr>
          <p:cNvPr id="5" name="Picture 4" descr="video logo" title="Figure">
            <a:extLst>
              <a:ext uri="{FF2B5EF4-FFF2-40B4-BE49-F238E27FC236}">
                <a16:creationId xmlns:a16="http://schemas.microsoft.com/office/drawing/2014/main" id="{936F8EAE-E4EF-164C-AA05-E2F54C5B7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00" y="2882128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68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AFA99-DC56-E94F-B448-02ECD5533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From truth table to logic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7F4F5-731D-CC44-9D38-2CE5C6B70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5209"/>
            <a:ext cx="3563112" cy="67373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Example 2: </a:t>
            </a:r>
          </a:p>
          <a:p>
            <a:pPr marL="0" indent="0">
              <a:buNone/>
            </a:pPr>
            <a:r>
              <a:rPr lang="en-US" dirty="0"/>
              <a:t>Input A, B, C; Output: S, 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DD33DE-0C50-EF4F-B67C-62C120361315}"/>
                  </a:ext>
                </a:extLst>
              </p:cNvPr>
              <p:cNvSpPr txBox="1"/>
              <p:nvPr/>
            </p:nvSpPr>
            <p:spPr>
              <a:xfrm>
                <a:off x="6010656" y="2633472"/>
                <a:ext cx="4949952" cy="524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S 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  <m:r>
                      <a:rPr lang="en-US" sz="280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  <m:r>
                      <a:rPr lang="en-US" sz="280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C +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  <m:r>
                      <a:rPr lang="en-US" sz="280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B</a:t>
                </a:r>
                <a:r>
                  <a:rPr lang="en-US" sz="28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acc>
                    <m:r>
                      <a:rPr lang="en-US" sz="280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+ A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sz="2800" dirty="0"/>
                  <a:t>+ A B C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DD33DE-0C50-EF4F-B67C-62C120361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656" y="2633472"/>
                <a:ext cx="4949952" cy="524118"/>
              </a:xfrm>
              <a:prstGeom prst="rect">
                <a:avLst/>
              </a:prstGeom>
              <a:blipFill>
                <a:blip r:embed="rId2"/>
                <a:stretch>
                  <a:fillRect l="-2302" t="-6977" b="-3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 descr="truth table" title="Table">
            <a:extLst>
              <a:ext uri="{FF2B5EF4-FFF2-40B4-BE49-F238E27FC236}">
                <a16:creationId xmlns:a16="http://schemas.microsoft.com/office/drawing/2014/main" id="{5724714E-F53C-4842-BAF3-D9B468828BDB}"/>
              </a:ext>
            </a:extLst>
          </p:cNvPr>
          <p:cNvGrpSpPr/>
          <p:nvPr/>
        </p:nvGrpSpPr>
        <p:grpSpPr>
          <a:xfrm>
            <a:off x="972312" y="2421160"/>
            <a:ext cx="3962400" cy="4114800"/>
            <a:chOff x="972312" y="2421160"/>
            <a:chExt cx="3962400" cy="4114800"/>
          </a:xfrm>
        </p:grpSpPr>
        <p:graphicFrame>
          <p:nvGraphicFramePr>
            <p:cNvPr id="5" name="Group 97" descr="1-bit adder" title="Truth table">
              <a:extLst>
                <a:ext uri="{FF2B5EF4-FFF2-40B4-BE49-F238E27FC236}">
                  <a16:creationId xmlns:a16="http://schemas.microsoft.com/office/drawing/2014/main" id="{64A2B482-D03F-614D-A4D7-A20A956DDEF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481155788"/>
                </p:ext>
              </p:extLst>
            </p:nvPr>
          </p:nvGraphicFramePr>
          <p:xfrm>
            <a:off x="972312" y="2421160"/>
            <a:ext cx="3962400" cy="4114800"/>
          </p:xfrm>
          <a:graphic>
            <a:graphicData uri="http://schemas.openxmlformats.org/drawingml/2006/table">
              <a:tbl>
                <a:tblPr/>
                <a:tblGrid>
                  <a:gridCol w="59436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9436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95758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673100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1143000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</a:tblGrid>
                <a:tr h="457200">
                  <a:tc>
                    <a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defRPr sz="28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defRPr sz="20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en-US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latin typeface="Times New Roman" pitchFamily="18" charset="0"/>
                          </a:rPr>
                          <a:t>A</a:t>
                        </a:r>
                      </a:p>
                    </a:txBody>
                    <a:tcPr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defRPr sz="28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defRPr sz="20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en-US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latin typeface="Times New Roman" pitchFamily="18" charset="0"/>
                          </a:rPr>
                          <a:t>B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defRPr sz="28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defRPr sz="20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en-US" sz="18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latin typeface="Times New Roman" pitchFamily="18" charset="0"/>
                          </a:rPr>
                          <a:t>C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defRPr sz="28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defRPr sz="20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en-US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latin typeface="Times New Roman" pitchFamily="18" charset="0"/>
                          </a:rPr>
                          <a:t>S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defRPr sz="28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defRPr sz="20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en-US" sz="18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latin typeface="Times New Roman" pitchFamily="18" charset="0"/>
                          </a:rPr>
                          <a:t>T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22275">
                  <a:tc>
                    <a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defRPr sz="28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defRPr sz="20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en-US" sz="24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</a:rPr>
                          <a:t>0</a:t>
                        </a:r>
                      </a:p>
                    </a:txBody>
                    <a:tcPr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defRPr sz="28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defRPr sz="20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</a:rPr>
                          <a:t>0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defRPr sz="28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defRPr sz="20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</a:rPr>
                          <a:t>0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defRPr sz="28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defRPr sz="20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en-US" sz="24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</a:rPr>
                          <a:t>0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defRPr sz="28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defRPr sz="20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en-US" sz="24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</a:rPr>
                          <a:t>0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23863">
                  <a:tc>
                    <a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defRPr sz="28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defRPr sz="20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en-US" sz="24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</a:rPr>
                          <a:t>0</a:t>
                        </a:r>
                      </a:p>
                    </a:txBody>
                    <a:tcPr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defRPr sz="28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defRPr sz="20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en-US" sz="24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</a:rPr>
                          <a:t>0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defRPr sz="28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defRPr sz="20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en-US" sz="24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</a:rPr>
                          <a:t>1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defRPr sz="28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defRPr sz="20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</a:rPr>
                          <a:t>1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defRPr sz="28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defRPr sz="20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en-US" sz="24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</a:rPr>
                          <a:t>0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23863">
                  <a:tc>
                    <a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defRPr sz="28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defRPr sz="20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en-US" sz="24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</a:rPr>
                          <a:t>0</a:t>
                        </a:r>
                      </a:p>
                    </a:txBody>
                    <a:tcPr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defRPr sz="28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defRPr sz="20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en-US" sz="24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</a:rPr>
                          <a:t>1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defRPr sz="28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defRPr sz="20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en-US" sz="24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</a:rPr>
                          <a:t>0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defRPr sz="28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defRPr sz="20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</a:rPr>
                          <a:t>1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defRPr sz="28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defRPr sz="20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</a:rPr>
                          <a:t>0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422275">
                  <a:tc>
                    <a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defRPr sz="28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defRPr sz="20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en-US" sz="24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</a:rPr>
                          <a:t>0</a:t>
                        </a:r>
                      </a:p>
                    </a:txBody>
                    <a:tcPr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defRPr sz="28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defRPr sz="20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</a:rPr>
                          <a:t>1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defRPr sz="28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defRPr sz="20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en-US" sz="24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</a:rPr>
                          <a:t>1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defRPr sz="28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defRPr sz="20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en-US" sz="24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</a:rPr>
                          <a:t>0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defRPr sz="28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defRPr sz="20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</a:rPr>
                          <a:t>1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423863">
                  <a:tc>
                    <a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defRPr sz="28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defRPr sz="20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en-US" sz="24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</a:rPr>
                          <a:t>1</a:t>
                        </a:r>
                      </a:p>
                    </a:txBody>
                    <a:tcPr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defRPr sz="28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defRPr sz="20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</a:rPr>
                          <a:t>0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defRPr sz="28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defRPr sz="20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</a:rPr>
                          <a:t>0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defRPr sz="28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defRPr sz="20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en-US" sz="24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</a:rPr>
                          <a:t>1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defRPr sz="28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defRPr sz="20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en-US" sz="24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</a:rPr>
                          <a:t>0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423863">
                  <a:tc>
                    <a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defRPr sz="28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defRPr sz="20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en-US" sz="24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</a:rPr>
                          <a:t>1</a:t>
                        </a:r>
                      </a:p>
                    </a:txBody>
                    <a:tcPr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defRPr sz="28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defRPr sz="20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en-US" sz="24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</a:rPr>
                          <a:t>0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defRPr sz="28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defRPr sz="20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en-US" sz="24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</a:rPr>
                          <a:t>1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defRPr sz="28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defRPr sz="20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en-US" sz="24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</a:rPr>
                          <a:t>0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defRPr sz="28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defRPr sz="20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en-US" sz="24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</a:rPr>
                          <a:t>1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422275">
                  <a:tc>
                    <a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defRPr sz="28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defRPr sz="20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en-US" sz="24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</a:rPr>
                          <a:t>1</a:t>
                        </a:r>
                      </a:p>
                    </a:txBody>
                    <a:tcPr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defRPr sz="28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defRPr sz="20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en-US" sz="24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</a:rPr>
                          <a:t>1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defRPr sz="28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defRPr sz="20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en-US" sz="24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</a:rPr>
                          <a:t>0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defRPr sz="28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defRPr sz="20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en-US" sz="24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</a:rPr>
                          <a:t>0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defRPr sz="28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defRPr sz="20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en-US" sz="24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</a:rPr>
                          <a:t>1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423863">
                  <a:tc>
                    <a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defRPr sz="28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defRPr sz="20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</a:rPr>
                          <a:t>1</a:t>
                        </a:r>
                      </a:p>
                    </a:txBody>
                    <a:tcPr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defRPr sz="28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defRPr sz="20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en-US" sz="24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</a:rPr>
                          <a:t>1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defRPr sz="28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defRPr sz="20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</a:rPr>
                          <a:t>1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defRPr sz="28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defRPr sz="20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en-US" sz="24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</a:rPr>
                          <a:t>1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defRPr sz="28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defRPr sz="2000"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Times New Roman" pitchFamily="18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</a:rPr>
                          <a:t>1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</a:tbl>
            </a:graphicData>
          </a:graphic>
        </p:graphicFrame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581A10C-5163-9947-842C-2C5F2BC19A57}"/>
                </a:ext>
              </a:extLst>
            </p:cNvPr>
            <p:cNvSpPr/>
            <p:nvPr/>
          </p:nvSpPr>
          <p:spPr>
            <a:xfrm>
              <a:off x="3145536" y="3401568"/>
              <a:ext cx="390144" cy="35356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193D315-4FC9-4240-93FF-D5FB65E8811A}"/>
                </a:ext>
              </a:extLst>
            </p:cNvPr>
            <p:cNvSpPr/>
            <p:nvPr/>
          </p:nvSpPr>
          <p:spPr>
            <a:xfrm>
              <a:off x="3127248" y="3858768"/>
              <a:ext cx="390144" cy="35356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71C19EB-3496-6044-8391-240DF14A8494}"/>
                </a:ext>
              </a:extLst>
            </p:cNvPr>
            <p:cNvSpPr/>
            <p:nvPr/>
          </p:nvSpPr>
          <p:spPr>
            <a:xfrm>
              <a:off x="3127248" y="4758880"/>
              <a:ext cx="390144" cy="35356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0883589-C038-DB4A-BA1E-7AC7063C59DA}"/>
                </a:ext>
              </a:extLst>
            </p:cNvPr>
            <p:cNvSpPr/>
            <p:nvPr/>
          </p:nvSpPr>
          <p:spPr>
            <a:xfrm flipV="1">
              <a:off x="3145536" y="6096000"/>
              <a:ext cx="390144" cy="40843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159EB5E-770C-664E-B97E-38D7516F463D}"/>
                </a:ext>
              </a:extLst>
            </p:cNvPr>
            <p:cNvSpPr/>
            <p:nvPr/>
          </p:nvSpPr>
          <p:spPr>
            <a:xfrm>
              <a:off x="3797808" y="4304824"/>
              <a:ext cx="390144" cy="333184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A4E0F93-64ED-F949-BCEE-A22437C73DA1}"/>
                </a:ext>
              </a:extLst>
            </p:cNvPr>
            <p:cNvSpPr/>
            <p:nvPr/>
          </p:nvSpPr>
          <p:spPr>
            <a:xfrm>
              <a:off x="3797808" y="5253800"/>
              <a:ext cx="390144" cy="333184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70558EA-29E6-2047-9822-71DA56DE81F2}"/>
                </a:ext>
              </a:extLst>
            </p:cNvPr>
            <p:cNvSpPr/>
            <p:nvPr/>
          </p:nvSpPr>
          <p:spPr>
            <a:xfrm>
              <a:off x="3797808" y="5728288"/>
              <a:ext cx="390144" cy="333184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0C3655F-F4C8-CE4A-A546-7D5C2D247D1A}"/>
                </a:ext>
              </a:extLst>
            </p:cNvPr>
            <p:cNvSpPr/>
            <p:nvPr/>
          </p:nvSpPr>
          <p:spPr>
            <a:xfrm>
              <a:off x="3797808" y="6129004"/>
              <a:ext cx="390144" cy="376904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F00BB09-C782-BB4F-845D-D883C0657EF1}"/>
                  </a:ext>
                </a:extLst>
              </p:cNvPr>
              <p:cNvSpPr/>
              <p:nvPr/>
            </p:nvSpPr>
            <p:spPr>
              <a:xfrm>
                <a:off x="6035040" y="3850597"/>
                <a:ext cx="4828566" cy="524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/>
                  <a:t>T 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  <m: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sz="2800" dirty="0"/>
                  <a:t> C + A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  <m: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+ A B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sz="2800" dirty="0"/>
                  <a:t>+ A B C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F00BB09-C782-BB4F-845D-D883C0657E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040" y="3850597"/>
                <a:ext cx="4828566" cy="524118"/>
              </a:xfrm>
              <a:prstGeom prst="rect">
                <a:avLst/>
              </a:prstGeom>
              <a:blipFill>
                <a:blip r:embed="rId3"/>
                <a:stretch>
                  <a:fillRect l="-2362" t="-7143" r="-183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 title="Box">
            <a:extLst>
              <a:ext uri="{FF2B5EF4-FFF2-40B4-BE49-F238E27FC236}">
                <a16:creationId xmlns:a16="http://schemas.microsoft.com/office/drawing/2014/main" id="{2265DAEE-5CEA-2A44-BB88-7C361258678C}"/>
              </a:ext>
            </a:extLst>
          </p:cNvPr>
          <p:cNvSpPr/>
          <p:nvPr/>
        </p:nvSpPr>
        <p:spPr>
          <a:xfrm>
            <a:off x="6071616" y="4966144"/>
            <a:ext cx="5071872" cy="82810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Note: In this class, we will not cover optimization. So just leave the equation unoptimized.</a:t>
            </a:r>
          </a:p>
        </p:txBody>
      </p:sp>
    </p:spTree>
    <p:extLst>
      <p:ext uri="{BB962C8B-B14F-4D97-AF65-F5344CB8AC3E}">
        <p14:creationId xmlns:p14="http://schemas.microsoft.com/office/powerpoint/2010/main" val="2552826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6CE8D-E9C7-A04F-B376-F28BFCD43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68" y="1072261"/>
            <a:ext cx="4726956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From logic equation to circuit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B064D1-5FFE-4848-BA18-E99B452D38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84504" y="3477228"/>
                <a:ext cx="3209544" cy="105168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F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B064D1-5FFE-4848-BA18-E99B452D38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4504" y="3477228"/>
                <a:ext cx="3209544" cy="1051687"/>
              </a:xfrm>
              <a:blipFill>
                <a:blip r:embed="rId2"/>
                <a:stretch>
                  <a:fillRect l="-3953" t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 descr="circuit" title="Figure">
            <a:extLst>
              <a:ext uri="{FF2B5EF4-FFF2-40B4-BE49-F238E27FC236}">
                <a16:creationId xmlns:a16="http://schemas.microsoft.com/office/drawing/2014/main" id="{0FCDFE59-BB46-BF41-A44A-8555606CA793}"/>
              </a:ext>
            </a:extLst>
          </p:cNvPr>
          <p:cNvGrpSpPr/>
          <p:nvPr/>
        </p:nvGrpSpPr>
        <p:grpSpPr>
          <a:xfrm>
            <a:off x="5284740" y="1889760"/>
            <a:ext cx="5644896" cy="3255264"/>
            <a:chOff x="5284740" y="1889760"/>
            <a:chExt cx="5644896" cy="3255264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BA2FE40-6EC9-8C46-92AD-2F01DC3ED9A1}"/>
                </a:ext>
              </a:extLst>
            </p:cNvPr>
            <p:cNvSpPr/>
            <p:nvPr/>
          </p:nvSpPr>
          <p:spPr>
            <a:xfrm>
              <a:off x="5284740" y="1889760"/>
              <a:ext cx="5644896" cy="325526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8DAC46F-DBE5-074A-9764-D3060EBB3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9355" y="2600231"/>
              <a:ext cx="3831093" cy="17539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1569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ruth table" title="Table">
            <a:extLst>
              <a:ext uri="{FF2B5EF4-FFF2-40B4-BE49-F238E27FC236}">
                <a16:creationId xmlns:a16="http://schemas.microsoft.com/office/drawing/2014/main" id="{F2A58B1F-64AA-3B46-8C30-150C052A5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968" y="557275"/>
            <a:ext cx="7391400" cy="2654300"/>
          </a:xfrm>
          <a:prstGeom prst="rect">
            <a:avLst/>
          </a:prstGeom>
        </p:spPr>
      </p:pic>
      <p:pic>
        <p:nvPicPr>
          <p:cNvPr id="5" name="Picture 4" descr="PLA circuit" title="Figure">
            <a:extLst>
              <a:ext uri="{FF2B5EF4-FFF2-40B4-BE49-F238E27FC236}">
                <a16:creationId xmlns:a16="http://schemas.microsoft.com/office/drawing/2014/main" id="{4B909F69-7AE7-FF4C-BBF3-89596879B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914" y="3403599"/>
            <a:ext cx="5756910" cy="31209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07D69F-AB48-F74F-B293-7BAB475116D4}"/>
              </a:ext>
            </a:extLst>
          </p:cNvPr>
          <p:cNvSpPr txBox="1"/>
          <p:nvPr/>
        </p:nvSpPr>
        <p:spPr>
          <a:xfrm>
            <a:off x="560832" y="1158240"/>
            <a:ext cx="279196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Programming Logic Array (PLA)</a:t>
            </a:r>
          </a:p>
          <a:p>
            <a:endParaRPr lang="en-US" sz="2800" dirty="0"/>
          </a:p>
          <a:p>
            <a:r>
              <a:rPr lang="en-US" sz="2400" dirty="0"/>
              <a:t>Provides a simple solution to building logic circuit </a:t>
            </a:r>
          </a:p>
        </p:txBody>
      </p:sp>
    </p:spTree>
    <p:extLst>
      <p:ext uri="{BB962C8B-B14F-4D97-AF65-F5344CB8AC3E}">
        <p14:creationId xmlns:p14="http://schemas.microsoft.com/office/powerpoint/2010/main" val="561654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E2C72-BCB0-BF4C-9C3F-4072CDD00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7227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Decoder</a:t>
            </a:r>
          </a:p>
        </p:txBody>
      </p:sp>
      <p:pic>
        <p:nvPicPr>
          <p:cNvPr id="4" name="Content Placeholder 3" descr="decoder" title="Figure">
            <a:extLst>
              <a:ext uri="{FF2B5EF4-FFF2-40B4-BE49-F238E27FC236}">
                <a16:creationId xmlns:a16="http://schemas.microsoft.com/office/drawing/2014/main" id="{1C52861A-86CD-EA4C-8687-6C2FB34557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1700" y="2337594"/>
            <a:ext cx="10388600" cy="3327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9677D2-C0F0-304A-8CC1-E0B420A22E25}"/>
              </a:ext>
            </a:extLst>
          </p:cNvPr>
          <p:cNvSpPr txBox="1"/>
          <p:nvPr/>
        </p:nvSpPr>
        <p:spPr>
          <a:xfrm>
            <a:off x="838200" y="1292352"/>
            <a:ext cx="10110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binary decoder takes n inputs and generates 2</a:t>
            </a:r>
            <a:r>
              <a:rPr lang="en-US" sz="2400" baseline="30000" dirty="0"/>
              <a:t>n </a:t>
            </a:r>
            <a:r>
              <a:rPr lang="en-US" sz="2400" dirty="0"/>
              <a:t>outputs. </a:t>
            </a:r>
            <a:r>
              <a:rPr lang="en-US" sz="2000" dirty="0"/>
              <a:t>(e.g. 3 inputs, 8 outputs.) </a:t>
            </a:r>
          </a:p>
          <a:p>
            <a:r>
              <a:rPr lang="en-US" sz="2400" dirty="0"/>
              <a:t>Each output has a unique bit of 1, the rest all 0s.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39700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064AE-7720-9544-8338-C7FD6603E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Multiplexor (Mux)</a:t>
            </a:r>
          </a:p>
        </p:txBody>
      </p:sp>
      <p:pic>
        <p:nvPicPr>
          <p:cNvPr id="5" name="Content Placeholder 4" descr="Mux" title="Figure">
            <a:extLst>
              <a:ext uri="{FF2B5EF4-FFF2-40B4-BE49-F238E27FC236}">
                <a16:creationId xmlns:a16="http://schemas.microsoft.com/office/drawing/2014/main" id="{DEB13612-4595-604A-AE17-C4A4919F95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5584" b="-6171"/>
          <a:stretch/>
        </p:blipFill>
        <p:spPr>
          <a:xfrm>
            <a:off x="7229856" y="2297241"/>
            <a:ext cx="1999488" cy="23076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304A99-6491-004A-976D-73A1BF788C76}"/>
              </a:ext>
            </a:extLst>
          </p:cNvPr>
          <p:cNvSpPr txBox="1"/>
          <p:nvPr/>
        </p:nvSpPr>
        <p:spPr>
          <a:xfrm>
            <a:off x="5772404" y="1514700"/>
            <a:ext cx="5688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Example: a 2-bit multiplexor where s is the selector.</a:t>
            </a:r>
          </a:p>
        </p:txBody>
      </p:sp>
      <p:graphicFrame>
        <p:nvGraphicFramePr>
          <p:cNvPr id="7" name="Table 6" descr="mux" title="Table">
            <a:extLst>
              <a:ext uri="{FF2B5EF4-FFF2-40B4-BE49-F238E27FC236}">
                <a16:creationId xmlns:a16="http://schemas.microsoft.com/office/drawing/2014/main" id="{DF08C620-D5B2-F843-B563-54D654A2D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665452"/>
              </p:ext>
            </p:extLst>
          </p:nvPr>
        </p:nvGraphicFramePr>
        <p:xfrm>
          <a:off x="858520" y="2483168"/>
          <a:ext cx="1721104" cy="118186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60552">
                  <a:extLst>
                    <a:ext uri="{9D8B030D-6E8A-4147-A177-3AD203B41FA5}">
                      <a16:colId xmlns:a16="http://schemas.microsoft.com/office/drawing/2014/main" val="2053921939"/>
                    </a:ext>
                  </a:extLst>
                </a:gridCol>
                <a:gridCol w="860552">
                  <a:extLst>
                    <a:ext uri="{9D8B030D-6E8A-4147-A177-3AD203B41FA5}">
                      <a16:colId xmlns:a16="http://schemas.microsoft.com/office/drawing/2014/main" val="4146307567"/>
                    </a:ext>
                  </a:extLst>
                </a:gridCol>
              </a:tblGrid>
              <a:tr h="44018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091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289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23410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763445A-B558-4143-B218-B6E38DD6AA00}"/>
              </a:ext>
            </a:extLst>
          </p:cNvPr>
          <p:cNvSpPr txBox="1"/>
          <p:nvPr/>
        </p:nvSpPr>
        <p:spPr>
          <a:xfrm>
            <a:off x="534924" y="3937544"/>
            <a:ext cx="2368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S = 0, C is the same as A; S = 1, C is B.</a:t>
            </a:r>
          </a:p>
        </p:txBody>
      </p:sp>
      <p:graphicFrame>
        <p:nvGraphicFramePr>
          <p:cNvPr id="9" name="Table 8" descr="complete mux" title="table">
            <a:extLst>
              <a:ext uri="{FF2B5EF4-FFF2-40B4-BE49-F238E27FC236}">
                <a16:creationId xmlns:a16="http://schemas.microsoft.com/office/drawing/2014/main" id="{71CE6486-D69D-3648-BF33-B1228B8103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961343"/>
              </p:ext>
            </p:extLst>
          </p:nvPr>
        </p:nvGraphicFramePr>
        <p:xfrm>
          <a:off x="3234944" y="2268764"/>
          <a:ext cx="2027936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984">
                  <a:extLst>
                    <a:ext uri="{9D8B030D-6E8A-4147-A177-3AD203B41FA5}">
                      <a16:colId xmlns:a16="http://schemas.microsoft.com/office/drawing/2014/main" val="853780343"/>
                    </a:ext>
                  </a:extLst>
                </a:gridCol>
                <a:gridCol w="506984">
                  <a:extLst>
                    <a:ext uri="{9D8B030D-6E8A-4147-A177-3AD203B41FA5}">
                      <a16:colId xmlns:a16="http://schemas.microsoft.com/office/drawing/2014/main" val="3749730584"/>
                    </a:ext>
                  </a:extLst>
                </a:gridCol>
                <a:gridCol w="506984">
                  <a:extLst>
                    <a:ext uri="{9D8B030D-6E8A-4147-A177-3AD203B41FA5}">
                      <a16:colId xmlns:a16="http://schemas.microsoft.com/office/drawing/2014/main" val="3635777868"/>
                    </a:ext>
                  </a:extLst>
                </a:gridCol>
                <a:gridCol w="506984">
                  <a:extLst>
                    <a:ext uri="{9D8B030D-6E8A-4147-A177-3AD203B41FA5}">
                      <a16:colId xmlns:a16="http://schemas.microsoft.com/office/drawing/2014/main" val="20068440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795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408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407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444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495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91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285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980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30946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35C807B-A678-4F48-AFCF-1D4B1FB1F19F}"/>
              </a:ext>
            </a:extLst>
          </p:cNvPr>
          <p:cNvSpPr txBox="1"/>
          <p:nvPr/>
        </p:nvSpPr>
        <p:spPr>
          <a:xfrm>
            <a:off x="3096768" y="5803392"/>
            <a:ext cx="2675636" cy="37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Complete truth table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4C86FA-B14B-924A-8E01-A0A79C997DD7}"/>
              </a:ext>
            </a:extLst>
          </p:cNvPr>
          <p:cNvSpPr txBox="1"/>
          <p:nvPr/>
        </p:nvSpPr>
        <p:spPr>
          <a:xfrm>
            <a:off x="6742176" y="4628961"/>
            <a:ext cx="3389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2-input Mux symbol we will use in this class.  </a:t>
            </a:r>
          </a:p>
        </p:txBody>
      </p:sp>
    </p:spTree>
    <p:extLst>
      <p:ext uri="{BB962C8B-B14F-4D97-AF65-F5344CB8AC3E}">
        <p14:creationId xmlns:p14="http://schemas.microsoft.com/office/powerpoint/2010/main" val="3453010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86722-8DF1-714C-995C-2EE35B586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CE8D8-F1CB-754F-81AB-392FB6C45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Brief introduction to logic design and circuits</a:t>
            </a:r>
          </a:p>
          <a:p>
            <a:pPr lvl="1"/>
            <a:r>
              <a:rPr lang="en-US" dirty="0" err="1"/>
              <a:t>Youtube</a:t>
            </a:r>
            <a:r>
              <a:rPr lang="en-US" dirty="0"/>
              <a:t> videos are available for more details</a:t>
            </a:r>
          </a:p>
          <a:p>
            <a:endParaRPr lang="en-US" dirty="0"/>
          </a:p>
          <a:p>
            <a:r>
              <a:rPr lang="en-US" dirty="0"/>
              <a:t>General understanding of computer logic is needed for this class</a:t>
            </a:r>
          </a:p>
          <a:p>
            <a:pPr lvl="1"/>
            <a:r>
              <a:rPr lang="en-US" dirty="0"/>
              <a:t>However, we will not get into details in this class as we will use block diagrams and description of functionalities to represent hardware units</a:t>
            </a:r>
          </a:p>
          <a:p>
            <a:pPr lvl="1"/>
            <a:endParaRPr lang="en-US" dirty="0"/>
          </a:p>
          <a:p>
            <a:r>
              <a:rPr lang="en-US" dirty="0"/>
              <a:t>Study </a:t>
            </a:r>
            <a:r>
              <a:rPr lang="en-US" dirty="0" err="1"/>
              <a:t>zyBook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Appendix B 8.1 – 8.3</a:t>
            </a:r>
          </a:p>
          <a:p>
            <a:r>
              <a:rPr lang="en-US" dirty="0"/>
              <a:t>Homework</a:t>
            </a:r>
            <a:r>
              <a:rPr lang="en-US" dirty="0">
                <a:solidFill>
                  <a:srgbClr val="FF0000"/>
                </a:solidFill>
              </a:rPr>
              <a:t> H1</a:t>
            </a:r>
          </a:p>
        </p:txBody>
      </p:sp>
    </p:spTree>
    <p:extLst>
      <p:ext uri="{BB962C8B-B14F-4D97-AF65-F5344CB8AC3E}">
        <p14:creationId xmlns:p14="http://schemas.microsoft.com/office/powerpoint/2010/main" val="4012787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6910C-61DB-2F4D-8582-939D0D4724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Lecture 2: Computer Logic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25B58C-EA4C-7244-B34B-A3DA8172D2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24009"/>
            <a:ext cx="9144000" cy="789659"/>
          </a:xfrm>
        </p:spPr>
        <p:txBody>
          <a:bodyPr>
            <a:normAutofit/>
          </a:bodyPr>
          <a:lstStyle/>
          <a:p>
            <a:r>
              <a:rPr lang="en-US" sz="3600" dirty="0"/>
              <a:t>Appendix B.1 – B.3</a:t>
            </a:r>
          </a:p>
        </p:txBody>
      </p:sp>
    </p:spTree>
    <p:extLst>
      <p:ext uri="{BB962C8B-B14F-4D97-AF65-F5344CB8AC3E}">
        <p14:creationId xmlns:p14="http://schemas.microsoft.com/office/powerpoint/2010/main" val="2674382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E4D3C-0BE3-614A-B6B9-D8C858AF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FB9DD-96D8-6D49-B9CA-175EFAA89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lecture provides a brief discussion of the basics of logic design</a:t>
            </a:r>
          </a:p>
          <a:p>
            <a:r>
              <a:rPr lang="en-US" dirty="0"/>
              <a:t>Logic circuits are the fundamental units of computer hardware</a:t>
            </a:r>
          </a:p>
          <a:p>
            <a:r>
              <a:rPr lang="en-US" dirty="0"/>
              <a:t>Topics covered</a:t>
            </a:r>
          </a:p>
          <a:p>
            <a:pPr lvl="1"/>
            <a:r>
              <a:rPr lang="en-US" dirty="0"/>
              <a:t>Gates and Truth Tables</a:t>
            </a:r>
          </a:p>
          <a:p>
            <a:pPr lvl="1"/>
            <a:r>
              <a:rPr lang="en-US" dirty="0"/>
              <a:t>Logic Equations</a:t>
            </a:r>
          </a:p>
          <a:p>
            <a:pPr lvl="1"/>
            <a:r>
              <a:rPr lang="en-US" dirty="0"/>
              <a:t>Constructing combinational logic circuits</a:t>
            </a:r>
          </a:p>
        </p:txBody>
      </p:sp>
      <p:grpSp>
        <p:nvGrpSpPr>
          <p:cNvPr id="4" name="Group 3" descr="Circuits" title="Figure">
            <a:extLst>
              <a:ext uri="{FF2B5EF4-FFF2-40B4-BE49-F238E27FC236}">
                <a16:creationId xmlns:a16="http://schemas.microsoft.com/office/drawing/2014/main" id="{4D55D95B-5436-3F4D-9007-D553225C4ECD}"/>
              </a:ext>
            </a:extLst>
          </p:cNvPr>
          <p:cNvGrpSpPr/>
          <p:nvPr/>
        </p:nvGrpSpPr>
        <p:grpSpPr>
          <a:xfrm>
            <a:off x="6955971" y="3167743"/>
            <a:ext cx="4229100" cy="2759528"/>
            <a:chOff x="6955971" y="3167743"/>
            <a:chExt cx="4229100" cy="275952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8967D99-3916-4E45-BED4-908C636844B7}"/>
                </a:ext>
              </a:extLst>
            </p:cNvPr>
            <p:cNvSpPr/>
            <p:nvPr/>
          </p:nvSpPr>
          <p:spPr>
            <a:xfrm>
              <a:off x="6955971" y="3167743"/>
              <a:ext cx="4229100" cy="275952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circuits" title="Figure">
              <a:extLst>
                <a:ext uri="{FF2B5EF4-FFF2-40B4-BE49-F238E27FC236}">
                  <a16:creationId xmlns:a16="http://schemas.microsoft.com/office/drawing/2014/main" id="{E7BDB2A7-C191-D54B-A251-ECE125F40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94661" y="3537675"/>
              <a:ext cx="3498523" cy="22240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0134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741C0-EC5C-4741-8E73-4C9329006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80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Truth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3BBB6-B7DC-4446-8ABE-CD7569A49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2057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Signals:  asserted or de-asserted </a:t>
            </a:r>
          </a:p>
          <a:p>
            <a:pPr lvl="1"/>
            <a:r>
              <a:rPr lang="en-US" sz="2000" dirty="0"/>
              <a:t>Asserted: simply called logically true or 1</a:t>
            </a:r>
          </a:p>
          <a:p>
            <a:pPr lvl="1"/>
            <a:r>
              <a:rPr lang="en-US" sz="2000" dirty="0"/>
              <a:t>De-asserted: simply called logically false  or 0</a:t>
            </a:r>
          </a:p>
          <a:p>
            <a:r>
              <a:rPr lang="en-US" sz="2400" dirty="0"/>
              <a:t>Truth table</a:t>
            </a:r>
          </a:p>
          <a:p>
            <a:pPr lvl="1"/>
            <a:r>
              <a:rPr lang="en-US" sz="2000" dirty="0"/>
              <a:t>Defines the values of outputs for each possible set of input values </a:t>
            </a:r>
          </a:p>
          <a:p>
            <a:pPr lvl="2"/>
            <a:r>
              <a:rPr lang="en-US" sz="1800" dirty="0"/>
              <a:t>as seen in CS1300 Discrete  Structures</a:t>
            </a:r>
          </a:p>
        </p:txBody>
      </p:sp>
      <p:pic>
        <p:nvPicPr>
          <p:cNvPr id="4" name="Picture 3" descr="truth table" title="Table">
            <a:extLst>
              <a:ext uri="{FF2B5EF4-FFF2-40B4-BE49-F238E27FC236}">
                <a16:creationId xmlns:a16="http://schemas.microsoft.com/office/drawing/2014/main" id="{8F1CF34B-B7E1-374B-8C2C-EB9A5D9E7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3915674"/>
            <a:ext cx="4273296" cy="1907721"/>
          </a:xfrm>
          <a:prstGeom prst="rect">
            <a:avLst/>
          </a:prstGeom>
        </p:spPr>
      </p:pic>
      <p:pic>
        <p:nvPicPr>
          <p:cNvPr id="5" name="Picture 4" descr="Truth table" title="Table">
            <a:extLst>
              <a:ext uri="{FF2B5EF4-FFF2-40B4-BE49-F238E27FC236}">
                <a16:creationId xmlns:a16="http://schemas.microsoft.com/office/drawing/2014/main" id="{0CAE7400-4D24-A94F-9B5B-80A2A7DFE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415" y="3413760"/>
            <a:ext cx="5625385" cy="25527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D377AF-3CCC-5349-BC6D-2CF542BB17AB}"/>
              </a:ext>
            </a:extLst>
          </p:cNvPr>
          <p:cNvSpPr txBox="1"/>
          <p:nvPr/>
        </p:nvSpPr>
        <p:spPr>
          <a:xfrm>
            <a:off x="7083552" y="6106732"/>
            <a:ext cx="231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inputs =&gt;  8 rows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D2FE2C-A8F4-D64F-9F53-2FA72B4EB844}"/>
              </a:ext>
            </a:extLst>
          </p:cNvPr>
          <p:cNvSpPr txBox="1"/>
          <p:nvPr/>
        </p:nvSpPr>
        <p:spPr>
          <a:xfrm>
            <a:off x="1984248" y="5922066"/>
            <a:ext cx="231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inputs =&gt; 4 rows</a:t>
            </a:r>
          </a:p>
        </p:txBody>
      </p:sp>
    </p:spTree>
    <p:extLst>
      <p:ext uri="{BB962C8B-B14F-4D97-AF65-F5344CB8AC3E}">
        <p14:creationId xmlns:p14="http://schemas.microsoft.com/office/powerpoint/2010/main" val="3195916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7627B-FBCC-9D47-8D0A-63917F70F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Logic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761686-D2E3-6D47-9A1C-8DA2EA0ABA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Logic Operators</a:t>
                </a:r>
              </a:p>
              <a:p>
                <a:pPr marL="457200" lvl="1" indent="0">
                  <a:buNone/>
                </a:pPr>
                <a:r>
                  <a:rPr lang="en-US" dirty="0"/>
                  <a:t>A + B	meaning: A or B</a:t>
                </a:r>
              </a:p>
              <a:p>
                <a:pPr marL="457200" lvl="1" indent="0">
                  <a:buNone/>
                </a:pPr>
                <a:r>
                  <a:rPr lang="en-US" dirty="0"/>
                  <a:t>A </a:t>
                </a:r>
                <a:r>
                  <a:rPr lang="en-US" sz="1800" baseline="30000" dirty="0"/>
                  <a:t>o</a:t>
                </a:r>
                <a:r>
                  <a:rPr lang="en-US" dirty="0"/>
                  <a:t> B 	meaning: A and B  (may simply be written as AB)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lang="en-US" dirty="0"/>
                  <a:t>		meaning: not A     (may also be written as ~A,A’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Any set of logic functions can be written as a series of equations </a:t>
                </a:r>
              </a:p>
              <a:p>
                <a:pPr lvl="1"/>
                <a:r>
                  <a:rPr lang="en-US" dirty="0"/>
                  <a:t>output on the left-hand side of each equation</a:t>
                </a:r>
              </a:p>
              <a:p>
                <a:pPr lvl="1"/>
                <a:r>
                  <a:rPr lang="en-US" dirty="0"/>
                  <a:t>a formula consisting of variables and the above three operators on the right-hand side.</a:t>
                </a:r>
              </a:p>
              <a:p>
                <a:r>
                  <a:rPr lang="en-US" dirty="0"/>
                  <a:t>Examples</a:t>
                </a:r>
              </a:p>
              <a:p>
                <a:pPr marL="0" indent="0">
                  <a:buNone/>
                </a:pPr>
                <a:r>
                  <a:rPr lang="en-US" dirty="0"/>
                  <a:t>	D = A + B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		E 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dirty="0"/>
                  <a:t> 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761686-D2E3-6D47-9A1C-8DA2EA0ABA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  <a:blipFill>
                <a:blip r:embed="rId2"/>
                <a:stretch>
                  <a:fillRect l="-965" t="-2326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7525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AE58A-1919-8944-9D73-98D241F0C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Boolean Algebra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4CAB2-14AD-4D41-9AA6-E7A9836FD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Boolean operations follows precedence and associativity rules similar to arithmetic operations, e.g.</a:t>
            </a:r>
          </a:p>
          <a:p>
            <a:pPr marL="0" indent="0">
              <a:buNone/>
            </a:pPr>
            <a:r>
              <a:rPr lang="en-US" dirty="0"/>
              <a:t>	Precedence: 	not (highest),  and (next),  or (lowest)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Also follows a number of algebraic laws, e.g.</a:t>
            </a:r>
          </a:p>
          <a:p>
            <a:pPr lvl="1"/>
            <a:r>
              <a:rPr lang="en-US" dirty="0"/>
              <a:t>Identity laws A + 0  = A		A </a:t>
            </a:r>
            <a:r>
              <a:rPr lang="en-US" sz="1800" baseline="30000" dirty="0"/>
              <a:t>o</a:t>
            </a:r>
            <a:r>
              <a:rPr lang="en-US" dirty="0"/>
              <a:t> 1  = A</a:t>
            </a:r>
          </a:p>
          <a:p>
            <a:pPr lvl="1"/>
            <a:r>
              <a:rPr lang="en-US" dirty="0"/>
              <a:t>Commutative law:	A + B = B + A	 A </a:t>
            </a:r>
            <a:r>
              <a:rPr lang="en-US" sz="1600" baseline="30000" dirty="0"/>
              <a:t>o</a:t>
            </a:r>
            <a:r>
              <a:rPr lang="en-US" dirty="0"/>
              <a:t> B = B </a:t>
            </a:r>
            <a:r>
              <a:rPr lang="en-US" sz="1600" baseline="30000" dirty="0"/>
              <a:t>o</a:t>
            </a:r>
            <a:r>
              <a:rPr lang="en-US" dirty="0"/>
              <a:t> A</a:t>
            </a:r>
          </a:p>
          <a:p>
            <a:pPr lvl="1"/>
            <a:r>
              <a:rPr lang="en-US" dirty="0"/>
              <a:t>…</a:t>
            </a:r>
          </a:p>
          <a:p>
            <a:pPr marL="457200" lvl="1" indent="0">
              <a:buNone/>
            </a:pPr>
            <a:r>
              <a:rPr lang="en-US" dirty="0"/>
              <a:t>(details omitted, please review related topics in CS1300 Discrete Structures )</a:t>
            </a:r>
          </a:p>
        </p:txBody>
      </p:sp>
    </p:spTree>
    <p:extLst>
      <p:ext uri="{BB962C8B-B14F-4D97-AF65-F5344CB8AC3E}">
        <p14:creationId xmlns:p14="http://schemas.microsoft.com/office/powerpoint/2010/main" val="844649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2FAFC-570F-F04A-A28C-1866BA8F0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Gates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5FC7F-46E3-944E-9FD7-F65ACDACF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Logic blocks are built from </a:t>
            </a:r>
            <a:r>
              <a:rPr lang="en-US" i="1" dirty="0">
                <a:solidFill>
                  <a:srgbClr val="FF0000"/>
                </a:solidFill>
              </a:rPr>
              <a:t>gates</a:t>
            </a:r>
            <a:r>
              <a:rPr lang="en-US" dirty="0"/>
              <a:t> that implement basic logic functions</a:t>
            </a:r>
          </a:p>
          <a:p>
            <a:pPr lvl="1"/>
            <a:r>
              <a:rPr lang="en-US" dirty="0"/>
              <a:t>e.g. an AND gate implements the AND function, and an OR gate implements the OR function. </a:t>
            </a:r>
          </a:p>
          <a:p>
            <a:pPr>
              <a:spcBef>
                <a:spcPts val="0"/>
              </a:spcBef>
            </a:pPr>
            <a:r>
              <a:rPr lang="en-US" dirty="0"/>
              <a:t>NOR and NAND gates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NOR: Inverted OR Gate</a:t>
            </a:r>
          </a:p>
          <a:p>
            <a:pPr lvl="1">
              <a:spcBef>
                <a:spcPts val="0"/>
              </a:spcBef>
            </a:pPr>
            <a:r>
              <a:rPr lang="en-US" dirty="0"/>
              <a:t>NAND: Inverted AND Gate</a:t>
            </a:r>
          </a:p>
          <a:p>
            <a:r>
              <a:rPr lang="en-US" dirty="0"/>
              <a:t>XOR gate</a:t>
            </a:r>
          </a:p>
          <a:p>
            <a:pPr lvl="1"/>
            <a:r>
              <a:rPr lang="en-US" dirty="0"/>
              <a:t>Exclusive OR gate</a:t>
            </a:r>
          </a:p>
          <a:p>
            <a:r>
              <a:rPr lang="en-US" dirty="0"/>
              <a:t>Gate Drawings  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</p:txBody>
      </p:sp>
      <p:pic>
        <p:nvPicPr>
          <p:cNvPr id="6" name="Picture 5" descr="gates" title="Figure">
            <a:extLst>
              <a:ext uri="{FF2B5EF4-FFF2-40B4-BE49-F238E27FC236}">
                <a16:creationId xmlns:a16="http://schemas.microsoft.com/office/drawing/2014/main" id="{80900F07-27A5-1D43-8911-36E986F3B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227" y="3224779"/>
            <a:ext cx="3935187" cy="246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80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94DEB-E8E5-2C41-B4DE-7316B2C03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Gates and Truth Tables</a:t>
            </a:r>
          </a:p>
        </p:txBody>
      </p:sp>
      <p:pic>
        <p:nvPicPr>
          <p:cNvPr id="4" name="Content Placeholder 3" descr="gates and truth tables" title="Figure">
            <a:extLst>
              <a:ext uri="{FF2B5EF4-FFF2-40B4-BE49-F238E27FC236}">
                <a16:creationId xmlns:a16="http://schemas.microsoft.com/office/drawing/2014/main" id="{C61440B7-5E00-FA46-93E1-1C078F6305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0479" y="1690688"/>
            <a:ext cx="5408334" cy="3501798"/>
          </a:xfrm>
          <a:prstGeom prst="rect">
            <a:avLst/>
          </a:prstGeom>
        </p:spPr>
      </p:pic>
      <p:pic>
        <p:nvPicPr>
          <p:cNvPr id="8" name="Picture 7" descr="XOR gate and truth table" title="Figure">
            <a:extLst>
              <a:ext uri="{FF2B5EF4-FFF2-40B4-BE49-F238E27FC236}">
                <a16:creationId xmlns:a16="http://schemas.microsoft.com/office/drawing/2014/main" id="{7CFB2AA7-CD1D-6C42-A60F-7BE0008B9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993" y="2190636"/>
            <a:ext cx="3669246" cy="2316049"/>
          </a:xfrm>
          <a:prstGeom prst="rect">
            <a:avLst/>
          </a:prstGeom>
        </p:spPr>
      </p:pic>
      <p:sp>
        <p:nvSpPr>
          <p:cNvPr id="9" name="Rounded Rectangle 8" descr="note" title="box">
            <a:extLst>
              <a:ext uri="{FF2B5EF4-FFF2-40B4-BE49-F238E27FC236}">
                <a16:creationId xmlns:a16="http://schemas.microsoft.com/office/drawing/2014/main" id="{B331C742-903F-934D-A8F6-DD1AF2BD9647}"/>
              </a:ext>
            </a:extLst>
          </p:cNvPr>
          <p:cNvSpPr/>
          <p:nvPr/>
        </p:nvSpPr>
        <p:spPr>
          <a:xfrm>
            <a:off x="7449311" y="5643449"/>
            <a:ext cx="3673928" cy="6858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Note: symbols may vary</a:t>
            </a:r>
          </a:p>
        </p:txBody>
      </p:sp>
    </p:spTree>
    <p:extLst>
      <p:ext uri="{BB962C8B-B14F-4D97-AF65-F5344CB8AC3E}">
        <p14:creationId xmlns:p14="http://schemas.microsoft.com/office/powerpoint/2010/main" val="1205599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4DAF3-37CF-E44E-A53C-60AC12A5F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Building Combinational Logic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39E93-9EF3-014F-9AEE-4EA7CD70D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98664" cy="795655"/>
          </a:xfrm>
        </p:spPr>
        <p:txBody>
          <a:bodyPr/>
          <a:lstStyle/>
          <a:p>
            <a:r>
              <a:rPr lang="en-US" dirty="0"/>
              <a:t>From Truth Table to Logic Equation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350C7-706E-B74B-9A90-C7F07553CF08}"/>
              </a:ext>
            </a:extLst>
          </p:cNvPr>
          <p:cNvSpPr txBox="1"/>
          <p:nvPr/>
        </p:nvSpPr>
        <p:spPr>
          <a:xfrm>
            <a:off x="1158240" y="2621280"/>
            <a:ext cx="482803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Example 1:  </a:t>
            </a:r>
          </a:p>
          <a:p>
            <a:r>
              <a:rPr lang="en-US" sz="2000" dirty="0"/>
              <a:t>Inputs A and B; output F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 descr="truth table" title="Table">
            <a:extLst>
              <a:ext uri="{FF2B5EF4-FFF2-40B4-BE49-F238E27FC236}">
                <a16:creationId xmlns:a16="http://schemas.microsoft.com/office/drawing/2014/main" id="{A9FE24A9-A7BD-CD44-BC75-01BD86665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716362"/>
              </p:ext>
            </p:extLst>
          </p:nvPr>
        </p:nvGraphicFramePr>
        <p:xfrm>
          <a:off x="1292352" y="3485218"/>
          <a:ext cx="1999490" cy="18491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58368">
                  <a:extLst>
                    <a:ext uri="{9D8B030D-6E8A-4147-A177-3AD203B41FA5}">
                      <a16:colId xmlns:a16="http://schemas.microsoft.com/office/drawing/2014/main" val="2675083104"/>
                    </a:ext>
                  </a:extLst>
                </a:gridCol>
                <a:gridCol w="604183">
                  <a:extLst>
                    <a:ext uri="{9D8B030D-6E8A-4147-A177-3AD203B41FA5}">
                      <a16:colId xmlns:a16="http://schemas.microsoft.com/office/drawing/2014/main" val="1305673286"/>
                    </a:ext>
                  </a:extLst>
                </a:gridCol>
                <a:gridCol w="736939">
                  <a:extLst>
                    <a:ext uri="{9D8B030D-6E8A-4147-A177-3AD203B41FA5}">
                      <a16:colId xmlns:a16="http://schemas.microsoft.com/office/drawing/2014/main" val="18346305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107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411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092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48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127864"/>
                  </a:ext>
                </a:extLst>
              </a:tr>
            </a:tbl>
          </a:graphicData>
        </a:graphic>
      </p:graphicFrame>
      <p:graphicFrame>
        <p:nvGraphicFramePr>
          <p:cNvPr id="8" name="Table 7" descr="truth table" title="table">
            <a:extLst>
              <a:ext uri="{FF2B5EF4-FFF2-40B4-BE49-F238E27FC236}">
                <a16:creationId xmlns:a16="http://schemas.microsoft.com/office/drawing/2014/main" id="{A9A6CC2D-5C53-F246-A1EB-CF31F6604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586256"/>
              </p:ext>
            </p:extLst>
          </p:nvPr>
        </p:nvGraphicFramePr>
        <p:xfrm>
          <a:off x="4517136" y="3604605"/>
          <a:ext cx="1999490" cy="193175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58368">
                  <a:extLst>
                    <a:ext uri="{9D8B030D-6E8A-4147-A177-3AD203B41FA5}">
                      <a16:colId xmlns:a16="http://schemas.microsoft.com/office/drawing/2014/main" val="2675083104"/>
                    </a:ext>
                  </a:extLst>
                </a:gridCol>
                <a:gridCol w="604183">
                  <a:extLst>
                    <a:ext uri="{9D8B030D-6E8A-4147-A177-3AD203B41FA5}">
                      <a16:colId xmlns:a16="http://schemas.microsoft.com/office/drawing/2014/main" val="1305673286"/>
                    </a:ext>
                  </a:extLst>
                </a:gridCol>
                <a:gridCol w="736939">
                  <a:extLst>
                    <a:ext uri="{9D8B030D-6E8A-4147-A177-3AD203B41FA5}">
                      <a16:colId xmlns:a16="http://schemas.microsoft.com/office/drawing/2014/main" val="1834630573"/>
                    </a:ext>
                  </a:extLst>
                </a:gridCol>
              </a:tblGrid>
              <a:tr h="38210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107675"/>
                  </a:ext>
                </a:extLst>
              </a:tr>
              <a:tr h="38741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411642"/>
                  </a:ext>
                </a:extLst>
              </a:tr>
              <a:tr h="38741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092845"/>
                  </a:ext>
                </a:extLst>
              </a:tr>
              <a:tr h="38741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48601"/>
                  </a:ext>
                </a:extLst>
              </a:tr>
              <a:tr h="38741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12786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327A3FF-8F6A-7B49-9896-B54C63F57AA8}"/>
              </a:ext>
            </a:extLst>
          </p:cNvPr>
          <p:cNvSpPr txBox="1"/>
          <p:nvPr/>
        </p:nvSpPr>
        <p:spPr>
          <a:xfrm>
            <a:off x="4480561" y="2700535"/>
            <a:ext cx="2072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Find rows where F is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454A56-1063-3E4E-8102-DECE1C40D1B7}"/>
              </a:ext>
            </a:extLst>
          </p:cNvPr>
          <p:cNvSpPr txBox="1"/>
          <p:nvPr/>
        </p:nvSpPr>
        <p:spPr>
          <a:xfrm>
            <a:off x="6912865" y="2669908"/>
            <a:ext cx="2072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Write out minimum terms from each row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E53B8B3-6BE4-C641-A2CC-0DD49EF84F29}"/>
                  </a:ext>
                </a:extLst>
              </p:cNvPr>
              <p:cNvSpPr txBox="1"/>
              <p:nvPr/>
            </p:nvSpPr>
            <p:spPr>
              <a:xfrm>
                <a:off x="9131808" y="4039869"/>
                <a:ext cx="2099567" cy="369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F 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E53B8B3-6BE4-C641-A2CC-0DD49EF84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1808" y="4039869"/>
                <a:ext cx="2099567" cy="369909"/>
              </a:xfrm>
              <a:prstGeom prst="rect">
                <a:avLst/>
              </a:prstGeom>
              <a:blipFill>
                <a:blip r:embed="rId2"/>
                <a:stretch>
                  <a:fillRect l="-180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 descr="makeup" title="Figure">
            <a:extLst>
              <a:ext uri="{FF2B5EF4-FFF2-40B4-BE49-F238E27FC236}">
                <a16:creationId xmlns:a16="http://schemas.microsoft.com/office/drawing/2014/main" id="{8EBDC6D5-3FEB-084A-A68D-6BFFD4282DEE}"/>
              </a:ext>
            </a:extLst>
          </p:cNvPr>
          <p:cNvGrpSpPr/>
          <p:nvPr/>
        </p:nvGrpSpPr>
        <p:grpSpPr>
          <a:xfrm>
            <a:off x="4340353" y="4328145"/>
            <a:ext cx="4139183" cy="842313"/>
            <a:chOff x="4340353" y="4328145"/>
            <a:chExt cx="4139183" cy="84231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B3A1E0D-C6F9-3742-988E-F27BC5A15B78}"/>
                </a:ext>
              </a:extLst>
            </p:cNvPr>
            <p:cNvSpPr/>
            <p:nvPr/>
          </p:nvSpPr>
          <p:spPr>
            <a:xfrm>
              <a:off x="4340353" y="4421389"/>
              <a:ext cx="2353056" cy="2609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895734F-5B43-5F40-914B-B6AD26EF0A69}"/>
                </a:ext>
              </a:extLst>
            </p:cNvPr>
            <p:cNvSpPr/>
            <p:nvPr/>
          </p:nvSpPr>
          <p:spPr>
            <a:xfrm>
              <a:off x="4340353" y="4790099"/>
              <a:ext cx="2353056" cy="2609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677D1B50-CC1C-F342-9763-87D8E4D55A96}"/>
                </a:ext>
              </a:extLst>
            </p:cNvPr>
            <p:cNvSpPr/>
            <p:nvPr/>
          </p:nvSpPr>
          <p:spPr>
            <a:xfrm>
              <a:off x="7025640" y="4505794"/>
              <a:ext cx="256032" cy="130463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7F9C238-EE1A-074E-9648-9B2CE6261473}"/>
                    </a:ext>
                  </a:extLst>
                </p:cNvPr>
                <p:cNvSpPr txBox="1"/>
                <p:nvPr/>
              </p:nvSpPr>
              <p:spPr>
                <a:xfrm>
                  <a:off x="7583424" y="4328145"/>
                  <a:ext cx="853440" cy="3699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7F9C238-EE1A-074E-9648-9B2CE62614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3424" y="4328145"/>
                  <a:ext cx="853440" cy="36990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F4A3366E-B3B6-3644-874A-78DCB253AF8A}"/>
                </a:ext>
              </a:extLst>
            </p:cNvPr>
            <p:cNvSpPr/>
            <p:nvPr/>
          </p:nvSpPr>
          <p:spPr>
            <a:xfrm>
              <a:off x="7025640" y="4920561"/>
              <a:ext cx="256032" cy="130463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D51745F-2E57-0A4A-B903-59AB7E21F1BF}"/>
                    </a:ext>
                  </a:extLst>
                </p:cNvPr>
                <p:cNvSpPr txBox="1"/>
                <p:nvPr/>
              </p:nvSpPr>
              <p:spPr>
                <a:xfrm>
                  <a:off x="7540752" y="4801126"/>
                  <a:ext cx="93878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D51745F-2E57-0A4A-B903-59AB7E21F1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0752" y="4801126"/>
                  <a:ext cx="93878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8424F84-AE8C-5F49-A06A-7C60F0F0D80F}"/>
              </a:ext>
            </a:extLst>
          </p:cNvPr>
          <p:cNvSpPr txBox="1"/>
          <p:nvPr/>
        </p:nvSpPr>
        <p:spPr>
          <a:xfrm>
            <a:off x="8985504" y="2681275"/>
            <a:ext cx="2182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3: Write out maximum terms for F</a:t>
            </a:r>
          </a:p>
        </p:txBody>
      </p:sp>
      <p:sp>
        <p:nvSpPr>
          <p:cNvPr id="28" name="Rounded Rectangle 27" descr="note" title="Box">
            <a:extLst>
              <a:ext uri="{FF2B5EF4-FFF2-40B4-BE49-F238E27FC236}">
                <a16:creationId xmlns:a16="http://schemas.microsoft.com/office/drawing/2014/main" id="{21760B20-33FF-AB42-A784-0D5A99571589}"/>
              </a:ext>
            </a:extLst>
          </p:cNvPr>
          <p:cNvSpPr/>
          <p:nvPr/>
        </p:nvSpPr>
        <p:spPr>
          <a:xfrm>
            <a:off x="7025640" y="5474461"/>
            <a:ext cx="3949703" cy="87782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Note: if you’re not familiar with minimum and maximum terms, just ignore these terminology here.</a:t>
            </a:r>
          </a:p>
        </p:txBody>
      </p:sp>
    </p:spTree>
    <p:extLst>
      <p:ext uri="{BB962C8B-B14F-4D97-AF65-F5344CB8AC3E}">
        <p14:creationId xmlns:p14="http://schemas.microsoft.com/office/powerpoint/2010/main" val="2379035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827</Words>
  <Application>Microsoft Macintosh PowerPoint</Application>
  <PresentationFormat>Widescreen</PresentationFormat>
  <Paragraphs>212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Times New Roman</vt:lpstr>
      <vt:lpstr>Office Theme</vt:lpstr>
      <vt:lpstr>Lecture 2: Computer Logic</vt:lpstr>
      <vt:lpstr>Lecture 2: Computer Logic</vt:lpstr>
      <vt:lpstr>Introduction</vt:lpstr>
      <vt:lpstr>Truth Table</vt:lpstr>
      <vt:lpstr>Logic Equations</vt:lpstr>
      <vt:lpstr>Boolean Algebra</vt:lpstr>
      <vt:lpstr>Gates</vt:lpstr>
      <vt:lpstr>Gates and Truth Tables</vt:lpstr>
      <vt:lpstr>Building Combinational Logic Circuits</vt:lpstr>
      <vt:lpstr>From truth table to logic equation</vt:lpstr>
      <vt:lpstr>From logic equation to circuit diagram</vt:lpstr>
      <vt:lpstr>PowerPoint Presentation</vt:lpstr>
      <vt:lpstr>Decoder</vt:lpstr>
      <vt:lpstr>Multiplexor (Mux)</vt:lpstr>
      <vt:lpstr>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2: Computer Logic</dc:title>
  <dc:creator>Microsoft Office User</dc:creator>
  <cp:lastModifiedBy>Microsoft Office User</cp:lastModifiedBy>
  <cp:revision>18</cp:revision>
  <dcterms:created xsi:type="dcterms:W3CDTF">2021-05-20T21:55:59Z</dcterms:created>
  <dcterms:modified xsi:type="dcterms:W3CDTF">2021-05-31T18:33:38Z</dcterms:modified>
</cp:coreProperties>
</file>